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866" r:id="rId4"/>
    <p:sldId id="867" r:id="rId5"/>
    <p:sldId id="260" r:id="rId6"/>
    <p:sldId id="259" r:id="rId7"/>
    <p:sldId id="868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3" r:id="rId17"/>
    <p:sldId id="274" r:id="rId18"/>
    <p:sldId id="275" r:id="rId19"/>
    <p:sldId id="270" r:id="rId20"/>
    <p:sldId id="27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AE7B"/>
    <a:srgbClr val="006602"/>
    <a:srgbClr val="C4A059"/>
    <a:srgbClr val="0046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E4EF01-8619-48F3-A308-F375F79AEE00}" v="3" dt="2026-01-07T18:12:32.5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4" autoAdjust="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552" y="29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25C3DE-AEFB-4FDD-A769-33A2279A0DB8}" type="datetimeFigureOut">
              <a:t>1/26/2026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FF12B9-2754-4121-B17B-25399746C72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11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Effective security relies on layered defenses. People, processes, and technology must work together. If one layer fails, the others provide resilience.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This simplified diagram represents how multiple physical and electronic security measures work together within a facility to deter, delay, detect, and respond to threats.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Facilities managers often control these improvements directly. They are budget-friendly, quick to deploy, and significantly improve deterrence and response when layered.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Thank the audience, invite questions, and offer follow-up discussions or facility risk assessments.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20342" y="2130426"/>
            <a:ext cx="6357258" cy="1470025"/>
          </a:xfrm>
        </p:spPr>
        <p:txBody>
          <a:bodyPr/>
          <a:lstStyle>
            <a:lvl1pPr>
              <a:defRPr b="1">
                <a:solidFill>
                  <a:srgbClr val="0046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20342" y="3886200"/>
            <a:ext cx="6357257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660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4600"/>
                </a:solidFill>
              </a:defRPr>
            </a:lvl1pPr>
          </a:lstStyle>
          <a:p>
            <a:fld id="{347A1FED-4148-4406-9879-D50C323F37AC}" type="datetime1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4600"/>
                </a:solidFill>
              </a:defRPr>
            </a:lvl1pPr>
          </a:lstStyle>
          <a:p>
            <a:endParaRPr lang="en-US">
              <a:solidFill>
                <a:srgbClr val="004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4600"/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7EDD5C-528D-4F05-2B4B-3B9D4F85E5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2844800" cy="118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B7E9841-B3DD-7C9B-A142-417A485B316B}"/>
              </a:ext>
            </a:extLst>
          </p:cNvPr>
          <p:cNvSpPr/>
          <p:nvPr userDrawn="1"/>
        </p:nvSpPr>
        <p:spPr>
          <a:xfrm>
            <a:off x="0" y="6308728"/>
            <a:ext cx="12192000" cy="549272"/>
          </a:xfrm>
          <a:prstGeom prst="rect">
            <a:avLst/>
          </a:prstGeom>
          <a:gradFill flip="none" rotWithShape="1">
            <a:gsLst>
              <a:gs pos="32000">
                <a:srgbClr val="C4A059">
                  <a:alpha val="51000"/>
                </a:srgb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5EA618-7FFF-12C6-3636-3FCC16CFBA59}"/>
              </a:ext>
            </a:extLst>
          </p:cNvPr>
          <p:cNvSpPr/>
          <p:nvPr userDrawn="1"/>
        </p:nvSpPr>
        <p:spPr>
          <a:xfrm>
            <a:off x="0" y="1175655"/>
            <a:ext cx="12192000" cy="126999"/>
          </a:xfrm>
          <a:prstGeom prst="rect">
            <a:avLst/>
          </a:prstGeom>
          <a:gradFill flip="none" rotWithShape="1">
            <a:gsLst>
              <a:gs pos="0">
                <a:srgbClr val="C4A059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4000" b="1">
                <a:solidFill>
                  <a:srgbClr val="00660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4600"/>
                </a:solidFill>
              </a:defRPr>
            </a:lvl1pPr>
            <a:lvl2pPr>
              <a:defRPr>
                <a:solidFill>
                  <a:srgbClr val="004600"/>
                </a:solidFill>
              </a:defRPr>
            </a:lvl2pPr>
            <a:lvl3pPr>
              <a:defRPr>
                <a:solidFill>
                  <a:srgbClr val="004600"/>
                </a:solidFill>
              </a:defRPr>
            </a:lvl3pPr>
            <a:lvl4pPr>
              <a:defRPr>
                <a:solidFill>
                  <a:srgbClr val="004600"/>
                </a:solidFill>
              </a:defRPr>
            </a:lvl4pPr>
            <a:lvl5pPr>
              <a:defRPr>
                <a:solidFill>
                  <a:srgbClr val="0046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4600"/>
                </a:solidFill>
              </a:defRPr>
            </a:lvl1pPr>
          </a:lstStyle>
          <a:p>
            <a:fld id="{5843FA30-D2C3-4CC1-95FD-C724666DAE5F}" type="datetime1">
              <a:rPr lang="en-US" smtClean="0"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4600"/>
                </a:solidFill>
              </a:defRPr>
            </a:lvl1pPr>
          </a:lstStyle>
          <a:p>
            <a:endParaRPr lang="en-US" dirty="0">
              <a:solidFill>
                <a:srgbClr val="004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4600"/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6906D1-566A-1725-F97C-5B761F45B4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4291" y="72570"/>
            <a:ext cx="2349651" cy="97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AA39F7-BC5E-BAC1-8505-A34EA7F3FF69}"/>
              </a:ext>
            </a:extLst>
          </p:cNvPr>
          <p:cNvSpPr/>
          <p:nvPr userDrawn="1"/>
        </p:nvSpPr>
        <p:spPr>
          <a:xfrm>
            <a:off x="0" y="6241143"/>
            <a:ext cx="12192000" cy="616857"/>
          </a:xfrm>
          <a:prstGeom prst="rect">
            <a:avLst/>
          </a:prstGeom>
          <a:solidFill>
            <a:srgbClr val="C4A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46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85356"/>
            <a:ext cx="10972800" cy="1143000"/>
          </a:xfrm>
        </p:spPr>
        <p:txBody>
          <a:bodyPr/>
          <a:lstStyle>
            <a:lvl1pPr>
              <a:defRPr b="1">
                <a:solidFill>
                  <a:srgbClr val="0046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4600"/>
                </a:solidFill>
              </a:defRPr>
            </a:lvl1pPr>
          </a:lstStyle>
          <a:p>
            <a:fld id="{B8C12AC0-BEB9-4EBB-A4CD-D21C688EB151}" type="datetime1">
              <a:rPr lang="en-US" smtClean="0"/>
              <a:t>1/26/2026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4600"/>
                </a:solidFill>
              </a:defRPr>
            </a:lvl1pPr>
          </a:lstStyle>
          <a:p>
            <a:endParaRPr lang="en-US">
              <a:solidFill>
                <a:srgbClr val="0046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4600"/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7E077B-3DFF-BF98-2F90-A2A2015A5D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493" y="72570"/>
            <a:ext cx="275144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010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4600"/>
                </a:solidFill>
              </a:defRPr>
            </a:lvl1pPr>
          </a:lstStyle>
          <a:p>
            <a:fld id="{781015CA-FB46-4FFE-BA82-7B78AE980B4F}" type="datetime1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4600"/>
                </a:solidFill>
              </a:defRPr>
            </a:lvl1pPr>
          </a:lstStyle>
          <a:p>
            <a:endParaRPr lang="en-US">
              <a:solidFill>
                <a:srgbClr val="004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4600"/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lang="en-US" sz="4400" b="1" kern="1200" dirty="0">
          <a:solidFill>
            <a:srgbClr val="00660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lang="en-US" sz="3200" kern="1200" dirty="0">
          <a:solidFill>
            <a:srgbClr val="004600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0046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004600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46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46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violenceproject.org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heviolenceproject.org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DF098BE-6975-AA36-84B3-21240E39E272}"/>
              </a:ext>
            </a:extLst>
          </p:cNvPr>
          <p:cNvSpPr/>
          <p:nvPr/>
        </p:nvSpPr>
        <p:spPr>
          <a:xfrm>
            <a:off x="0" y="4953388"/>
            <a:ext cx="12192000" cy="1904612"/>
          </a:xfrm>
          <a:prstGeom prst="rect">
            <a:avLst/>
          </a:prstGeom>
          <a:gradFill flip="none" rotWithShape="1">
            <a:gsLst>
              <a:gs pos="0">
                <a:srgbClr val="7BAE7B"/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29860AB-B42D-367A-5FFB-AA97F8CC72F7}"/>
              </a:ext>
            </a:extLst>
          </p:cNvPr>
          <p:cNvSpPr/>
          <p:nvPr/>
        </p:nvSpPr>
        <p:spPr>
          <a:xfrm>
            <a:off x="0" y="2917758"/>
            <a:ext cx="2960915" cy="2018911"/>
          </a:xfrm>
          <a:prstGeom prst="rect">
            <a:avLst/>
          </a:prstGeom>
          <a:gradFill flip="none" rotWithShape="1">
            <a:gsLst>
              <a:gs pos="0">
                <a:srgbClr val="7BAE7B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A0BF61D-EF69-7094-B52D-38AAAD3B9C75}"/>
              </a:ext>
            </a:extLst>
          </p:cNvPr>
          <p:cNvSpPr/>
          <p:nvPr/>
        </p:nvSpPr>
        <p:spPr>
          <a:xfrm>
            <a:off x="3586701" y="3202867"/>
            <a:ext cx="9042400" cy="1387733"/>
          </a:xfrm>
          <a:prstGeom prst="roundRect">
            <a:avLst/>
          </a:prstGeom>
          <a:gradFill flip="none" rotWithShape="1">
            <a:gsLst>
              <a:gs pos="0">
                <a:srgbClr val="C4A059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569" y="1767120"/>
            <a:ext cx="8714216" cy="1470025"/>
          </a:xfrm>
        </p:spPr>
        <p:txBody>
          <a:bodyPr>
            <a:noAutofit/>
          </a:bodyPr>
          <a:lstStyle/>
          <a:p>
            <a:pPr algn="ctr"/>
            <a:r>
              <a:rPr sz="4800" dirty="0"/>
              <a:t>Security Enhancements for Today’s Workplace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CC7683D-5854-6536-51F9-ACE938D828BB}"/>
              </a:ext>
            </a:extLst>
          </p:cNvPr>
          <p:cNvSpPr/>
          <p:nvPr/>
        </p:nvSpPr>
        <p:spPr>
          <a:xfrm>
            <a:off x="-1" y="4822371"/>
            <a:ext cx="1582059" cy="1955606"/>
          </a:xfrm>
          <a:prstGeom prst="rect">
            <a:avLst/>
          </a:prstGeom>
          <a:gradFill flip="none" rotWithShape="1">
            <a:gsLst>
              <a:gs pos="0">
                <a:srgbClr val="7BAE7B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75311" y="3291573"/>
            <a:ext cx="7765703" cy="1752600"/>
          </a:xfrm>
        </p:spPr>
        <p:txBody>
          <a:bodyPr/>
          <a:lstStyle/>
          <a:p>
            <a:r>
              <a:rPr b="1" dirty="0"/>
              <a:t>Protecting People, Property, and Operations</a:t>
            </a:r>
          </a:p>
          <a:p>
            <a:r>
              <a:rPr dirty="0"/>
              <a:t>Facilities Managers Association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3DEE02-CBBB-960D-CE85-5B826BAA03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73" y="4936670"/>
            <a:ext cx="2760571" cy="18413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E7CAFE-82E8-7908-BC94-1EADA6BFCF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73" y="2981064"/>
            <a:ext cx="2761959" cy="18413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741D38-3064-D75F-B94D-71ED5B325CD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0915" y="4936670"/>
            <a:ext cx="2761959" cy="18413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07456A-48DB-5070-BF20-23E70699F74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0572" y="4936669"/>
            <a:ext cx="2761957" cy="184130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938C332-6F8C-07DC-80CA-7B8486E7E0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80" y="1140223"/>
            <a:ext cx="4181475" cy="4095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2A8A6A6-D3A9-7F91-4909-FA4465BFD3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0645" y="4936670"/>
            <a:ext cx="3372156" cy="18413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dirty="0"/>
              <a:t>Why Workplace Security Has Changed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1"/>
            <a:ext cx="6858000" cy="4525963"/>
          </a:xfrm>
        </p:spPr>
        <p:txBody>
          <a:bodyPr/>
          <a:lstStyle/>
          <a:p>
            <a:r>
              <a:rPr dirty="0"/>
              <a:t>Workplace violence is no longer rare or isolated</a:t>
            </a:r>
          </a:p>
          <a:p>
            <a:r>
              <a:rPr dirty="0"/>
              <a:t>Commercial and office environments are frequent targets</a:t>
            </a:r>
          </a:p>
          <a:p>
            <a:r>
              <a:rPr dirty="0"/>
              <a:t>Most incidents are over before law enforcement arrives</a:t>
            </a:r>
          </a:p>
          <a:p>
            <a:r>
              <a:rPr dirty="0"/>
              <a:t>Facilities design and planning directly impact outcomes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AA96E4-3326-2022-205A-3CA15B093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80644A-F230-7BE8-8EEE-3F4015E273F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5162" y="1600201"/>
            <a:ext cx="3456278" cy="22788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D58A83-1BA4-50A3-0284-F5CAE37E555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5162" y="3987487"/>
            <a:ext cx="3456278" cy="19370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9177B-E3AD-5EDA-0DA5-3DFE8FC2D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5F6A7-CB23-5508-E926-A927099E7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Workplace Shooting Data 2000 to 2024*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4E823-4075-3F07-B1C8-F9D77940D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6159" y="1436909"/>
            <a:ext cx="3750378" cy="5115102"/>
          </a:xfrm>
        </p:spPr>
        <p:txBody>
          <a:bodyPr>
            <a:normAutofit fontScale="62500" lnSpcReduction="20000"/>
          </a:bodyPr>
          <a:lstStyle/>
          <a:p>
            <a:r>
              <a:rPr lang="en-US" sz="3400" b="1" dirty="0"/>
              <a:t>Last 25 years: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400" dirty="0"/>
              <a:t>613 incidents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400" dirty="0"/>
              <a:t>877 deaths</a:t>
            </a:r>
          </a:p>
          <a:p>
            <a:r>
              <a:rPr lang="en-US" sz="3400" b="1" dirty="0"/>
              <a:t>Last 4 years, rapid increase: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400" dirty="0"/>
              <a:t>180 incidents </a:t>
            </a:r>
          </a:p>
          <a:p>
            <a:pPr marL="457200" lvl="1" indent="0">
              <a:buNone/>
            </a:pPr>
            <a:r>
              <a:rPr lang="en-US" sz="3400" dirty="0"/>
              <a:t>29.4%  of the 2000-2024 total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400" dirty="0"/>
              <a:t>223 deaths     </a:t>
            </a:r>
          </a:p>
          <a:p>
            <a:pPr marL="457200" lvl="1" indent="0">
              <a:buNone/>
            </a:pPr>
            <a:r>
              <a:rPr lang="en-US" sz="3400" dirty="0"/>
              <a:t>25.4%  of the 2000-2024 total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400" b="1" dirty="0"/>
              <a:t>By comparison, US Schools, 2000-2024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400" dirty="0"/>
              <a:t>372 incidents</a:t>
            </a:r>
          </a:p>
          <a:p>
            <a:pPr marL="457200" lvl="1" indent="0">
              <a:buNone/>
            </a:pPr>
            <a:r>
              <a:rPr lang="en-US" sz="3400" dirty="0"/>
              <a:t>60.1%  of amount of workplace shootings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A2767E-E919-5F43-2F71-D610A32BE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839BD-437E-4BFC-BA53-6D32BFEE17C2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31D51F-8780-9FBB-A563-019B360BE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599" y="1436909"/>
            <a:ext cx="6680201" cy="48365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AA9F9D-62B1-6BA4-2EAB-4680976FA22E}"/>
              </a:ext>
            </a:extLst>
          </p:cNvPr>
          <p:cNvSpPr txBox="1"/>
          <p:nvPr/>
        </p:nvSpPr>
        <p:spPr>
          <a:xfrm>
            <a:off x="943429" y="6398696"/>
            <a:ext cx="10028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*The Violence Project Database, </a:t>
            </a:r>
            <a:r>
              <a:rPr lang="en-US" dirty="0">
                <a:hlinkClick r:id="rId3"/>
              </a:rPr>
              <a:t>https://www.theviolenceproject.org</a:t>
            </a:r>
            <a:r>
              <a:rPr lang="en-US" dirty="0"/>
              <a:t>, Hamline University, DOJ sponsored</a:t>
            </a:r>
          </a:p>
        </p:txBody>
      </p:sp>
    </p:spTree>
    <p:extLst>
      <p:ext uri="{BB962C8B-B14F-4D97-AF65-F5344CB8AC3E}">
        <p14:creationId xmlns:p14="http://schemas.microsoft.com/office/powerpoint/2010/main" val="85099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C9605-F351-1B97-EEC6-7926472BC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01017"/>
          </a:xfrm>
        </p:spPr>
        <p:txBody>
          <a:bodyPr>
            <a:normAutofit/>
          </a:bodyPr>
          <a:lstStyle/>
          <a:p>
            <a:r>
              <a:rPr lang="en-US" dirty="0"/>
              <a:t>Workplace Shootings*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F22169C-8D9E-1981-6D68-C79F38BDA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3783296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Predominantly:</a:t>
            </a:r>
          </a:p>
          <a:p>
            <a:r>
              <a:rPr lang="en-US" dirty="0"/>
              <a:t>Escalations over disputes</a:t>
            </a:r>
          </a:p>
          <a:p>
            <a:r>
              <a:rPr lang="en-US" dirty="0"/>
              <a:t>Retaliation against a perceived wrongdoing</a:t>
            </a:r>
          </a:p>
          <a:p>
            <a:r>
              <a:rPr lang="en-US" dirty="0"/>
              <a:t>Using handguns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FC633D-1F9F-6E27-8C75-BDECDB64A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51D839BD-437E-4BFC-BA53-6D32BFEE17C2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373A07-DD3F-42FD-F192-DAC0DE44AB77}"/>
              </a:ext>
            </a:extLst>
          </p:cNvPr>
          <p:cNvGrpSpPr/>
          <p:nvPr/>
        </p:nvGrpSpPr>
        <p:grpSpPr>
          <a:xfrm>
            <a:off x="4624098" y="1602678"/>
            <a:ext cx="3218607" cy="4652326"/>
            <a:chOff x="597596" y="1589391"/>
            <a:chExt cx="2202914" cy="318419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72D57BB-8D83-CAD0-3D6D-5AD5D0D8D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97596" y="1589391"/>
              <a:ext cx="2202914" cy="318419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4F43C88-B1C0-11A7-EA4E-EFDDB5DC32B1}"/>
                </a:ext>
              </a:extLst>
            </p:cNvPr>
            <p:cNvSpPr/>
            <p:nvPr/>
          </p:nvSpPr>
          <p:spPr>
            <a:xfrm>
              <a:off x="908648" y="3260298"/>
              <a:ext cx="1536662" cy="1255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53B1E83-9E98-4EAA-3F59-DA5953299FED}"/>
              </a:ext>
            </a:extLst>
          </p:cNvPr>
          <p:cNvGrpSpPr/>
          <p:nvPr/>
        </p:nvGrpSpPr>
        <p:grpSpPr>
          <a:xfrm>
            <a:off x="8159771" y="1587934"/>
            <a:ext cx="3848250" cy="4486081"/>
            <a:chOff x="3300577" y="1741791"/>
            <a:chExt cx="2633861" cy="307041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49F8AF3-A2CE-25E4-E4FE-C6A3747BB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00577" y="1741791"/>
              <a:ext cx="2633861" cy="3070412"/>
            </a:xfrm>
            <a:prstGeom prst="rect">
              <a:avLst/>
            </a:prstGeom>
          </p:spPr>
        </p:pic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C95C033-ABBE-4F7D-8F81-8089C6B0A774}"/>
                </a:ext>
              </a:extLst>
            </p:cNvPr>
            <p:cNvSpPr/>
            <p:nvPr/>
          </p:nvSpPr>
          <p:spPr>
            <a:xfrm>
              <a:off x="3787219" y="3443604"/>
              <a:ext cx="1677925" cy="1255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CCC764F-CA3E-686C-0D8B-153102A41D4D}"/>
              </a:ext>
            </a:extLst>
          </p:cNvPr>
          <p:cNvSpPr txBox="1"/>
          <p:nvPr/>
        </p:nvSpPr>
        <p:spPr>
          <a:xfrm>
            <a:off x="943429" y="6398696"/>
            <a:ext cx="10028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*The Violence Project Database, </a:t>
            </a:r>
            <a:r>
              <a:rPr lang="en-US" dirty="0">
                <a:hlinkClick r:id="rId4"/>
              </a:rPr>
              <a:t>https://www.theviolenceproject.org</a:t>
            </a:r>
            <a:r>
              <a:rPr lang="en-US" dirty="0"/>
              <a:t>, Hamline University, DOJ sponsored</a:t>
            </a:r>
          </a:p>
        </p:txBody>
      </p:sp>
    </p:spTree>
    <p:extLst>
      <p:ext uri="{BB962C8B-B14F-4D97-AF65-F5344CB8AC3E}">
        <p14:creationId xmlns:p14="http://schemas.microsoft.com/office/powerpoint/2010/main" val="3258294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Where Workplace Shootings Occur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1"/>
            <a:ext cx="6362700" cy="4525963"/>
          </a:xfrm>
        </p:spPr>
        <p:txBody>
          <a:bodyPr>
            <a:normAutofit lnSpcReduction="10000"/>
          </a:bodyPr>
          <a:lstStyle/>
          <a:p>
            <a:r>
              <a:rPr dirty="0"/>
              <a:t>Restaurants and bars</a:t>
            </a:r>
          </a:p>
          <a:p>
            <a:r>
              <a:rPr dirty="0"/>
              <a:t>Manufacturing facilities</a:t>
            </a:r>
          </a:p>
          <a:p>
            <a:r>
              <a:rPr dirty="0"/>
              <a:t>Healthcare</a:t>
            </a:r>
          </a:p>
          <a:p>
            <a:r>
              <a:rPr dirty="0"/>
              <a:t>Construction</a:t>
            </a:r>
          </a:p>
          <a:p>
            <a:r>
              <a:rPr lang="en-US" dirty="0"/>
              <a:t>Transportations</a:t>
            </a:r>
          </a:p>
          <a:p>
            <a:r>
              <a:rPr lang="en-US" dirty="0"/>
              <a:t>Warehouses</a:t>
            </a:r>
          </a:p>
          <a:p>
            <a:r>
              <a:rPr lang="en-US" dirty="0"/>
              <a:t>40% spread across a long list of other facility types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785949-F553-2F5C-109E-7284B4A4B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C0C8E97-64A5-5CF6-8103-411CBF1BF5DF}"/>
              </a:ext>
            </a:extLst>
          </p:cNvPr>
          <p:cNvGrpSpPr/>
          <p:nvPr/>
        </p:nvGrpSpPr>
        <p:grpSpPr>
          <a:xfrm>
            <a:off x="7406710" y="1480725"/>
            <a:ext cx="3334880" cy="4657310"/>
            <a:chOff x="7263158" y="1762111"/>
            <a:chExt cx="2276761" cy="317959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EF26286-54B4-78F7-33F7-EB3B3AADF5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263158" y="1762111"/>
              <a:ext cx="2276761" cy="317959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7CE50C1-738E-9B29-1233-46AA8BF23123}"/>
                </a:ext>
              </a:extLst>
            </p:cNvPr>
            <p:cNvSpPr/>
            <p:nvPr/>
          </p:nvSpPr>
          <p:spPr>
            <a:xfrm>
              <a:off x="7647551" y="3418899"/>
              <a:ext cx="1536660" cy="1707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dirty="0"/>
              <a:t>Why This Matters to Facilities Managers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9950" y="1409701"/>
            <a:ext cx="6210788" cy="4525963"/>
          </a:xfrm>
        </p:spPr>
        <p:txBody>
          <a:bodyPr>
            <a:normAutofit fontScale="92500" lnSpcReduction="10000"/>
          </a:bodyPr>
          <a:lstStyle/>
          <a:p>
            <a:r>
              <a:rPr dirty="0"/>
              <a:t>Commercial and business environments remain high-risk</a:t>
            </a:r>
          </a:p>
          <a:p>
            <a:r>
              <a:rPr dirty="0"/>
              <a:t>Open access and multiple entry points increase exposure</a:t>
            </a:r>
          </a:p>
          <a:p>
            <a:r>
              <a:rPr dirty="0"/>
              <a:t>Seconds of delay can save lives</a:t>
            </a:r>
          </a:p>
          <a:p>
            <a:pPr lvl="1"/>
            <a:r>
              <a:rPr lang="en-US" dirty="0"/>
              <a:t>FBI study of 51 active shooter attacks*</a:t>
            </a:r>
          </a:p>
          <a:p>
            <a:pPr lvl="1"/>
            <a:r>
              <a:rPr lang="en-US" dirty="0"/>
              <a:t>Median response time was three minutes</a:t>
            </a:r>
          </a:p>
          <a:p>
            <a:r>
              <a:rPr dirty="0"/>
              <a:t>Facilities managers influence both prevention and response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C6EA1C-103C-B0C5-35FE-9650741BD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026" name="Picture 2" descr="Police Response Time to Active Shooter Attacks">
            <a:extLst>
              <a:ext uri="{FF2B5EF4-FFF2-40B4-BE49-F238E27FC236}">
                <a16:creationId xmlns:a16="http://schemas.microsoft.com/office/drawing/2014/main" id="{2DFEBCC8-CAB7-3EDD-A224-679E855365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1911" y="2236787"/>
            <a:ext cx="5187690" cy="3085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12C08B-1A97-8EC7-00D3-056C9FD3D4D6}"/>
              </a:ext>
            </a:extLst>
          </p:cNvPr>
          <p:cNvSpPr txBox="1"/>
          <p:nvPr/>
        </p:nvSpPr>
        <p:spPr>
          <a:xfrm>
            <a:off x="869950" y="6398696"/>
            <a:ext cx="718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*https://leb.fbi.gov/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7AF05-6F4C-B17D-173B-2F9D79566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FF834-4EFA-57B9-E878-842D098B5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Liability for Inaction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DEE2F-6A2B-24FA-77C7-3C2BC506D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Lawsuits </a:t>
            </a:r>
          </a:p>
          <a:p>
            <a:pPr lvl="0"/>
            <a:r>
              <a:rPr lang="en-US" dirty="0"/>
              <a:t>Loss of revenue</a:t>
            </a:r>
          </a:p>
          <a:p>
            <a:pPr lvl="0"/>
            <a:r>
              <a:rPr lang="en-US" dirty="0"/>
              <a:t>Potential business closure</a:t>
            </a:r>
          </a:p>
          <a:p>
            <a:pPr lvl="0"/>
            <a:r>
              <a:rPr lang="en-US" dirty="0"/>
              <a:t>Building relocation</a:t>
            </a:r>
          </a:p>
          <a:p>
            <a:pPr marL="0" lvl="0" indent="0">
              <a:buNone/>
            </a:pPr>
            <a:r>
              <a:rPr lang="en-US" dirty="0"/>
              <a:t>Physical security should be part of your budgeting process, just like all other capital expenditure, annual, and 5-year planning.</a:t>
            </a:r>
          </a:p>
          <a:p>
            <a:pPr marL="457200" lvl="1" indent="0" algn="ctr">
              <a:buNone/>
            </a:pPr>
            <a:r>
              <a:rPr lang="en-US" dirty="0"/>
              <a:t>“Not in the budget” is a poor excuse; it reflects poor planning and callous behavior by senior personnel in organizations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61595D-22AB-A70A-D375-8653B189F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012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Takeaways for Workplace Facilities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No workplace is immune</a:t>
            </a:r>
          </a:p>
          <a:p>
            <a:r>
              <a:t>Preparedness reduces casualties</a:t>
            </a:r>
          </a:p>
          <a:p>
            <a:r>
              <a:t>Training + technology + design must work together</a:t>
            </a:r>
          </a:p>
          <a:p>
            <a:r>
              <a:t>Layered security is the most effective approach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3004B0-1AE1-5EB1-8A98-C6DB33B46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Security Planning &amp;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1"/>
            <a:ext cx="5039359" cy="4525963"/>
          </a:xfrm>
        </p:spPr>
        <p:txBody>
          <a:bodyPr>
            <a:normAutofit fontScale="92500"/>
          </a:bodyPr>
          <a:lstStyle/>
          <a:p>
            <a:r>
              <a:rPr dirty="0"/>
              <a:t>Active shooter response training: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dirty="0"/>
              <a:t>Run–Hide–Fight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</a:t>
            </a:r>
            <a:r>
              <a:rPr dirty="0"/>
              <a:t>LICE</a:t>
            </a:r>
          </a:p>
          <a:p>
            <a:r>
              <a:rPr dirty="0"/>
              <a:t>Emergency Action Plans (EAPs)</a:t>
            </a:r>
          </a:p>
          <a:p>
            <a:r>
              <a:rPr dirty="0"/>
              <a:t>Tabletop exercises and drills</a:t>
            </a:r>
          </a:p>
          <a:p>
            <a:r>
              <a:rPr dirty="0"/>
              <a:t>Clear roles and decision-making protocols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6CE711-404B-C2BC-8CFC-23853913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0" name="Picture 9" descr="Logo, company name&#10;&#10;AI-generated content may be incorrect.">
            <a:extLst>
              <a:ext uri="{FF2B5EF4-FFF2-40B4-BE49-F238E27FC236}">
                <a16:creationId xmlns:a16="http://schemas.microsoft.com/office/drawing/2014/main" id="{7819C928-B934-103B-D6E1-D688109985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9749" y="1415508"/>
            <a:ext cx="6486379" cy="2451098"/>
          </a:xfrm>
          <a:prstGeom prst="rect">
            <a:avLst/>
          </a:prstGeom>
        </p:spPr>
      </p:pic>
      <p:pic>
        <p:nvPicPr>
          <p:cNvPr id="14" name="Picture 13" descr="Graphical user interface, application&#10;&#10;AI-generated content may be incorrect.">
            <a:extLst>
              <a:ext uri="{FF2B5EF4-FFF2-40B4-BE49-F238E27FC236}">
                <a16:creationId xmlns:a16="http://schemas.microsoft.com/office/drawing/2014/main" id="{5200FFB2-2363-8142-27A6-A9DDAD6983E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3622" y="3993886"/>
            <a:ext cx="6527956" cy="272759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Access Control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5740400" cy="4525963"/>
          </a:xfrm>
        </p:spPr>
        <p:txBody>
          <a:bodyPr/>
          <a:lstStyle/>
          <a:p>
            <a:r>
              <a:rPr dirty="0"/>
              <a:t>Card readers, fobs, and mobile credentials</a:t>
            </a:r>
          </a:p>
          <a:p>
            <a:r>
              <a:rPr dirty="0"/>
              <a:t>Visitor management and badging</a:t>
            </a:r>
          </a:p>
          <a:p>
            <a:r>
              <a:rPr dirty="0"/>
              <a:t>Zoned access for sensitive areas</a:t>
            </a:r>
          </a:p>
          <a:p>
            <a:r>
              <a:rPr dirty="0"/>
              <a:t>Lockdown capability integrated with alerts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9BF315-4249-A353-F5EB-9209F4CF6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298776-8CF5-265C-2F4E-2601052BA6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3426" y="2101475"/>
            <a:ext cx="5445373" cy="284644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Facility Hardening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5324475" cy="4525963"/>
          </a:xfrm>
        </p:spPr>
        <p:txBody>
          <a:bodyPr/>
          <a:lstStyle/>
          <a:p>
            <a:r>
              <a:rPr dirty="0"/>
              <a:t>Bullet-resistant doors and glazing at key points</a:t>
            </a:r>
          </a:p>
          <a:p>
            <a:r>
              <a:rPr dirty="0"/>
              <a:t>Security window film to delay forced entry</a:t>
            </a:r>
          </a:p>
          <a:p>
            <a:r>
              <a:rPr dirty="0"/>
              <a:t>Bullet and blast resistant window shades</a:t>
            </a:r>
          </a:p>
          <a:p>
            <a:r>
              <a:rPr dirty="0"/>
              <a:t>Protection without altering workplace aesthetics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F65247-397C-2F58-7A8C-1C7B1ECA0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0D9FD1-B182-8CD3-0870-70300D467427}"/>
              </a:ext>
            </a:extLst>
          </p:cNvPr>
          <p:cNvGrpSpPr/>
          <p:nvPr/>
        </p:nvGrpSpPr>
        <p:grpSpPr>
          <a:xfrm>
            <a:off x="6257927" y="2199710"/>
            <a:ext cx="5743073" cy="3132585"/>
            <a:chOff x="6328610" y="1862707"/>
            <a:chExt cx="5743073" cy="313258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DD52864-9283-3820-0226-C92F4AC241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8610" y="1862707"/>
              <a:ext cx="5743073" cy="313258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5A9820B-F8C9-FDAF-0178-CC5AEBF96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8610" y="3433439"/>
              <a:ext cx="2876805" cy="156185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Detection &amp; Monitoring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5146431" cy="4525963"/>
          </a:xfrm>
        </p:spPr>
        <p:txBody>
          <a:bodyPr>
            <a:normAutofit/>
          </a:bodyPr>
          <a:lstStyle/>
          <a:p>
            <a:r>
              <a:rPr dirty="0"/>
              <a:t>Video surveillance with analytics</a:t>
            </a:r>
          </a:p>
          <a:p>
            <a:r>
              <a:rPr dirty="0"/>
              <a:t>Weapon detection software</a:t>
            </a:r>
          </a:p>
          <a:p>
            <a:r>
              <a:rPr dirty="0"/>
              <a:t>Gunshot detection systems</a:t>
            </a:r>
          </a:p>
          <a:p>
            <a:r>
              <a:rPr dirty="0"/>
              <a:t>Faster situational awareness for responders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831E7C-9851-A615-0267-CCD41A3A3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A13C73A-68A8-9D0C-C09F-F5EF3435741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8198" y="2243081"/>
            <a:ext cx="5729246" cy="29948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A6FB12-1034-E17D-6778-8A8489E7D62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05658" y="3735977"/>
            <a:ext cx="2861786" cy="150193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Alert &amp; Communication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5791200" cy="4525963"/>
          </a:xfrm>
        </p:spPr>
        <p:txBody>
          <a:bodyPr/>
          <a:lstStyle/>
          <a:p>
            <a:r>
              <a:rPr dirty="0"/>
              <a:t>Mass notification via text, email, and PA</a:t>
            </a:r>
          </a:p>
          <a:p>
            <a:r>
              <a:rPr dirty="0"/>
              <a:t>Panic buttons and mobile safety apps</a:t>
            </a:r>
          </a:p>
          <a:p>
            <a:r>
              <a:rPr dirty="0"/>
              <a:t>Clear instructions during emergencies</a:t>
            </a:r>
          </a:p>
          <a:p>
            <a:r>
              <a:rPr dirty="0"/>
              <a:t>System integration for rapid response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DEF90-26AF-D7E3-A2FA-679350472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DF30E1B-3E55-9797-27F4-506DFAF4CE5A}"/>
              </a:ext>
            </a:extLst>
          </p:cNvPr>
          <p:cNvGrpSpPr/>
          <p:nvPr/>
        </p:nvGrpSpPr>
        <p:grpSpPr>
          <a:xfrm>
            <a:off x="6432448" y="2323346"/>
            <a:ext cx="5519730" cy="2885313"/>
            <a:chOff x="6933062" y="2436964"/>
            <a:chExt cx="5003918" cy="261568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C82EAC2-C8A5-9642-2DE3-6A6CB883E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3063" y="2436964"/>
              <a:ext cx="5003917" cy="261568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F716D22-30C3-3199-28E9-BB2CCD16B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933062" y="3744806"/>
              <a:ext cx="2515737" cy="130784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Perimeter &amp; Vehicle Threat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5667375" cy="4525963"/>
          </a:xfrm>
        </p:spPr>
        <p:txBody>
          <a:bodyPr/>
          <a:lstStyle/>
          <a:p>
            <a:r>
              <a:rPr dirty="0"/>
              <a:t>Bollards protecting entrances and pedestrian zones</a:t>
            </a:r>
          </a:p>
          <a:p>
            <a:r>
              <a:rPr dirty="0"/>
              <a:t>Crash-rated barriers</a:t>
            </a:r>
          </a:p>
          <a:p>
            <a:r>
              <a:rPr dirty="0"/>
              <a:t>Controlled vehicle access points</a:t>
            </a:r>
          </a:p>
          <a:p>
            <a:r>
              <a:rPr dirty="0"/>
              <a:t>Protection against intentional or accidental impacts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8EF94-98AA-3278-6A08-3765B0344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A252E00-F831-E761-FE25-86446CA9B8FE}"/>
              </a:ext>
            </a:extLst>
          </p:cNvPr>
          <p:cNvGrpSpPr/>
          <p:nvPr/>
        </p:nvGrpSpPr>
        <p:grpSpPr>
          <a:xfrm>
            <a:off x="6776517" y="2417493"/>
            <a:ext cx="5230360" cy="2730716"/>
            <a:chOff x="6776517" y="2417493"/>
            <a:chExt cx="5230360" cy="273071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5A9366A-A899-1D42-3FEC-50914F1E4F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76517" y="2417493"/>
              <a:ext cx="5223979" cy="273071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634E190-DAC4-D9F2-CE5D-43E207A11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388506" y="2417493"/>
              <a:ext cx="2618371" cy="136535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Continuous Improvement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627888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Budgets rarely allow for a perfect solution immediately:</a:t>
            </a:r>
          </a:p>
          <a:p>
            <a:r>
              <a:rPr lang="en-US" dirty="0"/>
              <a:t>Make improvements every year</a:t>
            </a:r>
          </a:p>
          <a:p>
            <a:r>
              <a:rPr dirty="0"/>
              <a:t>Regular security and risk assessments</a:t>
            </a:r>
          </a:p>
          <a:p>
            <a:r>
              <a:rPr dirty="0"/>
              <a:t>Coordination with local law enforcement</a:t>
            </a:r>
          </a:p>
          <a:p>
            <a:r>
              <a:rPr dirty="0"/>
              <a:t>System testing and maintenance</a:t>
            </a:r>
          </a:p>
          <a:p>
            <a:r>
              <a:rPr dirty="0"/>
              <a:t>Updates as threats and facilities evolve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F4DF2-DF8A-ACF7-D685-19BAF927B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EF50D3-AC40-C409-79B7-247996FB6C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6920" y="2164080"/>
            <a:ext cx="4678680" cy="31191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6218"/>
            <a:ext cx="10972800" cy="1143000"/>
          </a:xfrm>
        </p:spPr>
        <p:txBody>
          <a:bodyPr/>
          <a:lstStyle/>
          <a:p>
            <a:r>
              <a:rPr dirty="0"/>
              <a:t>Layered Security Approach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62000" y="1919966"/>
            <a:ext cx="2829561" cy="1694193"/>
          </a:xfrm>
          <a:prstGeom prst="roundRect">
            <a:avLst/>
          </a:prstGeom>
          <a:gradFill>
            <a:gsLst>
              <a:gs pos="0">
                <a:srgbClr val="006602"/>
              </a:gs>
              <a:gs pos="100000">
                <a:srgbClr val="7BAE7B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400" b="1" dirty="0"/>
              <a:t>People</a:t>
            </a:r>
          </a:p>
          <a:p>
            <a:r>
              <a:rPr sz="2400" b="1" dirty="0"/>
              <a:t>Training</a:t>
            </a:r>
          </a:p>
          <a:p>
            <a:r>
              <a:rPr sz="2400" b="1" dirty="0"/>
              <a:t>Awareness</a:t>
            </a:r>
          </a:p>
          <a:p>
            <a:r>
              <a:rPr sz="2400" b="1" dirty="0"/>
              <a:t>Drills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248054" y="2963320"/>
            <a:ext cx="2827986" cy="1694193"/>
          </a:xfrm>
          <a:prstGeom prst="roundRect">
            <a:avLst/>
          </a:prstGeom>
          <a:gradFill>
            <a:gsLst>
              <a:gs pos="0">
                <a:srgbClr val="006602"/>
              </a:gs>
              <a:gs pos="100000">
                <a:srgbClr val="7BAE7B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400" b="1" dirty="0"/>
              <a:t>Process</a:t>
            </a:r>
          </a:p>
          <a:p>
            <a:r>
              <a:rPr sz="2400" b="1" dirty="0"/>
              <a:t>Policies</a:t>
            </a:r>
          </a:p>
          <a:p>
            <a:r>
              <a:rPr sz="2400" b="1" dirty="0"/>
              <a:t>Plans</a:t>
            </a:r>
          </a:p>
          <a:p>
            <a:r>
              <a:rPr sz="2400" b="1" dirty="0"/>
              <a:t>Procedures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581706" y="4343402"/>
            <a:ext cx="2827987" cy="1650543"/>
          </a:xfrm>
          <a:prstGeom prst="roundRect">
            <a:avLst/>
          </a:prstGeom>
          <a:gradFill>
            <a:gsLst>
              <a:gs pos="0">
                <a:srgbClr val="006602"/>
              </a:gs>
              <a:gs pos="100000">
                <a:srgbClr val="7BAE7B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400" b="1" dirty="0"/>
              <a:t>Technology</a:t>
            </a:r>
          </a:p>
          <a:p>
            <a:r>
              <a:rPr sz="2400" b="1" dirty="0"/>
              <a:t>Access Control</a:t>
            </a:r>
          </a:p>
          <a:p>
            <a:r>
              <a:rPr sz="2400" b="1" dirty="0"/>
              <a:t>Cameras</a:t>
            </a:r>
          </a:p>
          <a:p>
            <a:r>
              <a:rPr sz="2400" b="1" dirty="0"/>
              <a:t>Alerts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58873-7CF3-DD3B-D3D2-F3C948524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15171"/>
            <a:ext cx="10972800" cy="1143000"/>
          </a:xfrm>
        </p:spPr>
        <p:txBody>
          <a:bodyPr/>
          <a:lstStyle/>
          <a:p>
            <a:r>
              <a:rPr dirty="0"/>
              <a:t>Workplace Facility Security Elements</a:t>
            </a:r>
          </a:p>
        </p:txBody>
      </p:sp>
      <p:sp>
        <p:nvSpPr>
          <p:cNvPr id="3" name="Rectangle 2"/>
          <p:cNvSpPr/>
          <p:nvPr/>
        </p:nvSpPr>
        <p:spPr>
          <a:xfrm>
            <a:off x="566860" y="2102196"/>
            <a:ext cx="1643185" cy="914400"/>
          </a:xfrm>
          <a:prstGeom prst="rect">
            <a:avLst/>
          </a:prstGeom>
          <a:gradFill>
            <a:gsLst>
              <a:gs pos="0">
                <a:srgbClr val="006602"/>
              </a:gs>
              <a:gs pos="100000">
                <a:srgbClr val="7BAE7B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/>
              <a:t>Access Control</a:t>
            </a:r>
          </a:p>
        </p:txBody>
      </p:sp>
      <p:sp>
        <p:nvSpPr>
          <p:cNvPr id="4" name="Rectangle 3"/>
          <p:cNvSpPr/>
          <p:nvPr/>
        </p:nvSpPr>
        <p:spPr>
          <a:xfrm>
            <a:off x="3432418" y="2102196"/>
            <a:ext cx="1643185" cy="914400"/>
          </a:xfrm>
          <a:prstGeom prst="rect">
            <a:avLst/>
          </a:prstGeom>
          <a:gradFill>
            <a:gsLst>
              <a:gs pos="0">
                <a:srgbClr val="006602"/>
              </a:gs>
              <a:gs pos="100000">
                <a:srgbClr val="7BAE7B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/>
              <a:t>Cameras</a:t>
            </a:r>
          </a:p>
        </p:txBody>
      </p:sp>
      <p:sp>
        <p:nvSpPr>
          <p:cNvPr id="5" name="Rectangle 4"/>
          <p:cNvSpPr/>
          <p:nvPr/>
        </p:nvSpPr>
        <p:spPr>
          <a:xfrm>
            <a:off x="6814447" y="2131921"/>
            <a:ext cx="1643185" cy="914400"/>
          </a:xfrm>
          <a:prstGeom prst="rect">
            <a:avLst/>
          </a:prstGeom>
          <a:gradFill>
            <a:gsLst>
              <a:gs pos="0">
                <a:srgbClr val="006602"/>
              </a:gs>
              <a:gs pos="100000">
                <a:srgbClr val="7BAE7B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/>
              <a:t>Hardened Entry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6762" y="2131921"/>
            <a:ext cx="1643185" cy="914400"/>
          </a:xfrm>
          <a:prstGeom prst="rect">
            <a:avLst/>
          </a:prstGeom>
          <a:gradFill>
            <a:gsLst>
              <a:gs pos="0">
                <a:srgbClr val="006602"/>
              </a:gs>
              <a:gs pos="100000">
                <a:srgbClr val="7BAE7B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/>
              <a:t>Bollards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1270EE-D755-64E8-8505-403179B22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3C8A79-D67C-6EFC-984B-DDC0B868CB0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9776" y="3130896"/>
            <a:ext cx="3048471" cy="17270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3801F38-88EB-7C9E-B787-CE545A9CBFE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4201" y="3130896"/>
            <a:ext cx="2371477" cy="1727068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C16F1C1-2F8D-76E8-97B1-D7CD372B1237}"/>
              </a:ext>
            </a:extLst>
          </p:cNvPr>
          <p:cNvGrpSpPr/>
          <p:nvPr/>
        </p:nvGrpSpPr>
        <p:grpSpPr>
          <a:xfrm>
            <a:off x="5932696" y="3172762"/>
            <a:ext cx="3485822" cy="1727068"/>
            <a:chOff x="6143710" y="3172762"/>
            <a:chExt cx="3485822" cy="172706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30E0E53-0445-C14C-E096-ED6B9D76D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707760" y="3172762"/>
              <a:ext cx="1921772" cy="1727068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5571937-8F17-C3F6-66AF-394F67C15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143710" y="3172762"/>
              <a:ext cx="1524471" cy="1727068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09703DBC-76B4-A890-012F-7228E23E91E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62616" y="3172762"/>
            <a:ext cx="2371478" cy="175661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dirty="0"/>
              <a:t>Low-Cost / High-Impact Security Improvements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Active shooter &amp; situational awareness training</a:t>
            </a:r>
          </a:p>
          <a:p>
            <a:r>
              <a:rPr dirty="0"/>
              <a:t>Security policy updates (hours, zoning, visitor management)</a:t>
            </a:r>
          </a:p>
          <a:p>
            <a:r>
              <a:rPr dirty="0"/>
              <a:t>Security window film vs. glass replacement</a:t>
            </a:r>
          </a:p>
          <a:p>
            <a:r>
              <a:rPr dirty="0"/>
              <a:t>Lighting improvements &amp; clear sightlines</a:t>
            </a:r>
          </a:p>
          <a:p>
            <a:r>
              <a:rPr dirty="0"/>
              <a:t>Door hardware upgrades (locks, closers, strike plates)</a:t>
            </a:r>
          </a:p>
          <a:p>
            <a:r>
              <a:rPr dirty="0"/>
              <a:t>Camera repositioning before adding new cameras</a:t>
            </a:r>
          </a:p>
          <a:p>
            <a:r>
              <a:rPr dirty="0"/>
              <a:t>Clear emergency signage and wayfinding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EC450F-0288-BAEC-5479-AA0EBA1DE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Final Thought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5303520" cy="4525963"/>
          </a:xfrm>
        </p:spPr>
        <p:txBody>
          <a:bodyPr/>
          <a:lstStyle/>
          <a:p>
            <a:r>
              <a:rPr dirty="0"/>
              <a:t>Security is not about fear — it is about readiness</a:t>
            </a:r>
          </a:p>
          <a:p>
            <a:r>
              <a:rPr dirty="0"/>
              <a:t>Prepared workplaces save lives</a:t>
            </a:r>
          </a:p>
          <a:p>
            <a:r>
              <a:rPr dirty="0"/>
              <a:t>Facilities managers play a critical role in resilience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02B594-B164-E747-8679-742BB8C36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36D606-F207-E9F4-63E7-5416E8E4E5A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3839" y="2051503"/>
            <a:ext cx="5137916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1332644"/>
            <a:ext cx="10972800" cy="1143000"/>
          </a:xfrm>
        </p:spPr>
        <p:txBody>
          <a:bodyPr/>
          <a:lstStyle/>
          <a:p>
            <a:r>
              <a:rPr lang="en-US" dirty="0"/>
              <a:t>Thank You | Contact Information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C86A7F-A7E8-8B74-A6C8-67E74A43A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8AEB39-476E-0F7B-DF5A-64DCED67FF87}"/>
              </a:ext>
            </a:extLst>
          </p:cNvPr>
          <p:cNvSpPr txBox="1"/>
          <p:nvPr/>
        </p:nvSpPr>
        <p:spPr>
          <a:xfrm>
            <a:off x="1816768" y="2483791"/>
            <a:ext cx="893946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John Rotty</a:t>
            </a:r>
          </a:p>
          <a:p>
            <a:r>
              <a:rPr lang="en-US" sz="2000" dirty="0"/>
              <a:t>Principal | Regional Director</a:t>
            </a:r>
          </a:p>
          <a:p>
            <a:r>
              <a:rPr lang="en-US" sz="2000" dirty="0"/>
              <a:t>Office Planning Group | Emerald Communications</a:t>
            </a:r>
          </a:p>
          <a:p>
            <a:endParaRPr lang="en-US" sz="2000" dirty="0"/>
          </a:p>
          <a:p>
            <a:r>
              <a:rPr lang="en-US" sz="2000" dirty="0"/>
              <a:t>jrotty@opgtnva.com</a:t>
            </a:r>
          </a:p>
          <a:p>
            <a:r>
              <a:rPr lang="en-US" sz="2000" dirty="0"/>
              <a:t>john@emeraldreps.com</a:t>
            </a:r>
          </a:p>
          <a:p>
            <a:r>
              <a:rPr lang="en-US" sz="2000" dirty="0"/>
              <a:t>423-773-8423</a:t>
            </a:r>
          </a:p>
          <a:p>
            <a:r>
              <a:rPr lang="en-US" sz="2000" dirty="0"/>
              <a:t>www.opgtnva.com</a:t>
            </a:r>
          </a:p>
          <a:p>
            <a:r>
              <a:rPr lang="en-US" sz="2000" dirty="0"/>
              <a:t>www.emeraldreps.com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769</Words>
  <Application>Microsoft Office PowerPoint</Application>
  <PresentationFormat>Widescreen</PresentationFormat>
  <Paragraphs>158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Wingdings</vt:lpstr>
      <vt:lpstr>Office Theme</vt:lpstr>
      <vt:lpstr>Security Enhancements for Today’s Workplace</vt:lpstr>
      <vt:lpstr>Why Workplace Security Has Changed</vt:lpstr>
      <vt:lpstr>Workplace Shooting Data 2000 to 2024*</vt:lpstr>
      <vt:lpstr>Workplace Shootings*</vt:lpstr>
      <vt:lpstr>Where Workplace Shootings Occur</vt:lpstr>
      <vt:lpstr>Why This Matters to Facilities Managers</vt:lpstr>
      <vt:lpstr>Liability for Inaction</vt:lpstr>
      <vt:lpstr>Key Takeaways for Workplace Facilities</vt:lpstr>
      <vt:lpstr>Security Planning &amp; Training</vt:lpstr>
      <vt:lpstr>Access Control Systems</vt:lpstr>
      <vt:lpstr>Facility Hardening</vt:lpstr>
      <vt:lpstr>Detection &amp; Monitoring Technologies</vt:lpstr>
      <vt:lpstr>Alert &amp; Communication Systems</vt:lpstr>
      <vt:lpstr>Perimeter &amp; Vehicle Threat Protection</vt:lpstr>
      <vt:lpstr>Continuous Improvement</vt:lpstr>
      <vt:lpstr>Layered Security Approach</vt:lpstr>
      <vt:lpstr>Workplace Facility Security Elements</vt:lpstr>
      <vt:lpstr>Low-Cost / High-Impact Security Improvements</vt:lpstr>
      <vt:lpstr>Final Thought</vt:lpstr>
      <vt:lpstr>Thank You | Contact Information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Ken Eckert</dc:creator>
  <cp:keywords/>
  <dc:description>generated using python-pptx</dc:description>
  <cp:lastModifiedBy>Ken Eckert</cp:lastModifiedBy>
  <cp:revision>34</cp:revision>
  <dcterms:created xsi:type="dcterms:W3CDTF">2013-01-27T09:14:16Z</dcterms:created>
  <dcterms:modified xsi:type="dcterms:W3CDTF">2026-01-26T19:30:33Z</dcterms:modified>
  <cp:category/>
</cp:coreProperties>
</file>